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50" d="100"/>
          <a:sy n="50" d="100"/>
        </p:scale>
        <p:origin x="82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Enacted stigma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South Africa (HSRC 2014)</c:v>
                </c:pt>
                <c:pt idx="1">
                  <c:v>Burkina Faso (Cuca et al. 2012)</c:v>
                </c:pt>
                <c:pt idx="2">
                  <c:v>Kenya (Cuca et al. 2012)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0.4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0-4DCD-9E51-15405C3B74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Internalised stigma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South Africa (HSRC 2014)</c:v>
                </c:pt>
                <c:pt idx="1">
                  <c:v>Burkina Faso (Cuca et al. 2012)</c:v>
                </c:pt>
                <c:pt idx="2">
                  <c:v>Kenya (Cuca et al. 2012)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0.43</c:v>
                </c:pt>
                <c:pt idx="1">
                  <c:v>0.45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0-4DCD-9E51-15405C3B7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083160"/>
        <c:axId val="2094080120"/>
      </c:barChart>
      <c:catAx>
        <c:axId val="2094083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4080120"/>
        <c:crosses val="autoZero"/>
        <c:auto val="1"/>
        <c:lblAlgn val="ctr"/>
        <c:lblOffset val="100"/>
        <c:noMultiLvlLbl val="0"/>
      </c:catAx>
      <c:valAx>
        <c:axId val="2094080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94083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3175" cmpd="sng">
      <a:solidFill>
        <a:schemeClr val="tx1"/>
      </a:solidFill>
    </a:ln>
  </c:spPr>
  <c:txPr>
    <a:bodyPr/>
    <a:lstStyle/>
    <a:p>
      <a:pPr>
        <a:defRPr sz="20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internalised stigma</c:v>
                </c:pt>
                <c:pt idx="1">
                  <c:v>enacted stigma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26.5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2-4AA8-A393-CADA66756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667672"/>
        <c:axId val="2139670456"/>
      </c:barChart>
      <c:catAx>
        <c:axId val="2139667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500"/>
            </a:pPr>
            <a:endParaRPr lang="en-US"/>
          </a:p>
        </c:txPr>
        <c:crossAx val="2139670456"/>
        <c:crosses val="autoZero"/>
        <c:auto val="1"/>
        <c:lblAlgn val="ctr"/>
        <c:lblOffset val="100"/>
        <c:noMultiLvlLbl val="0"/>
      </c:catAx>
      <c:valAx>
        <c:axId val="2139670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9667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Sheet1!$A$6:$A$9</c:f>
              <c:strCache>
                <c:ptCount val="4"/>
                <c:pt idx="0">
                  <c:v>no clinic protection, no community protection</c:v>
                </c:pt>
                <c:pt idx="1">
                  <c:v>clinic protection only</c:v>
                </c:pt>
                <c:pt idx="2">
                  <c:v>community protection only</c:v>
                </c:pt>
                <c:pt idx="3">
                  <c:v>clinic + community protection</c:v>
                </c:pt>
              </c:strCache>
            </c:strRef>
          </c:cat>
          <c:val>
            <c:numRef>
              <c:f>Sheet1!$B$6:$B$9</c:f>
              <c:numCache>
                <c:formatCode>0.0%</c:formatCode>
                <c:ptCount val="4"/>
                <c:pt idx="0">
                  <c:v>0.85599999999999998</c:v>
                </c:pt>
                <c:pt idx="1">
                  <c:v>0.49399999999999999</c:v>
                </c:pt>
                <c:pt idx="2">
                  <c:v>0.439</c:v>
                </c:pt>
                <c:pt idx="3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D-4F8F-BB93-D844C0319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503528"/>
        <c:axId val="406500576"/>
      </c:barChart>
      <c:catAx>
        <c:axId val="40650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06500576"/>
        <c:crosses val="autoZero"/>
        <c:auto val="1"/>
        <c:lblAlgn val="ctr"/>
        <c:lblOffset val="100"/>
        <c:noMultiLvlLbl val="0"/>
      </c:catAx>
      <c:valAx>
        <c:axId val="4065005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065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25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FAC3D-77D8-4BD1-AAC9-2C4CA94F5E5F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7DBC-E447-42C9-A46E-8E104A36B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1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FD532-2E57-534A-A2D7-E049470AF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6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8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84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1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7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1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6095-AE62-4CF3-95A9-682420C24FB4}" type="datetimeFigureOut">
              <a:rPr lang="en-GB" smtClean="0"/>
              <a:t>26/07/2018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DC3A-2F0D-49BC-B7F3-052F03334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924049"/>
            <a:ext cx="11163300" cy="1547813"/>
          </a:xfrm>
        </p:spPr>
        <p:txBody>
          <a:bodyPr>
            <a:normAutofit/>
          </a:bodyPr>
          <a:lstStyle/>
          <a:p>
            <a:r>
              <a:rPr lang="en-US" sz="3000" b="1" dirty="0"/>
              <a:t>Socio-structural protection from self-stigma among South African adolescents living with HIV: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US" sz="3000" b="1" dirty="0"/>
              <a:t>The potential of clinic-community collaborations for stigma reduction</a:t>
            </a:r>
            <a:endParaRPr lang="en-US" altLang="en-US" sz="30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135438"/>
            <a:ext cx="10382250" cy="2989262"/>
          </a:xfrm>
        </p:spPr>
        <p:txBody>
          <a:bodyPr>
            <a:normAutofit/>
          </a:bodyPr>
          <a:lstStyle/>
          <a:p>
            <a:r>
              <a:rPr lang="en-US" i="1" dirty="0"/>
              <a:t>Pantelic, M </a:t>
            </a:r>
            <a:r>
              <a:rPr lang="en-US" sz="2800" baseline="30000" dirty="0" smtClean="0"/>
              <a:t>1,2</a:t>
            </a:r>
            <a:r>
              <a:rPr lang="en-US" i="1" dirty="0"/>
              <a:t>; Moshabela, M </a:t>
            </a:r>
            <a:r>
              <a:rPr lang="en-US" baseline="30000" dirty="0"/>
              <a:t>3</a:t>
            </a:r>
            <a:r>
              <a:rPr lang="en-US" i="1" dirty="0"/>
              <a:t>; Cluver, L</a:t>
            </a:r>
            <a:r>
              <a:rPr lang="en-US" baseline="30000" dirty="0"/>
              <a:t> 2,4</a:t>
            </a:r>
            <a:r>
              <a:rPr lang="en-US" i="1" dirty="0"/>
              <a:t>; Toska, E </a:t>
            </a:r>
            <a:r>
              <a:rPr lang="en-US" baseline="30000" dirty="0"/>
              <a:t>2,5,6</a:t>
            </a:r>
            <a:r>
              <a:rPr lang="en-US" i="1" dirty="0"/>
              <a:t>; Caswell, G </a:t>
            </a:r>
            <a:r>
              <a:rPr lang="en-US" baseline="30000" dirty="0"/>
              <a:t>1</a:t>
            </a:r>
            <a:r>
              <a:rPr lang="en-US" i="1" dirty="0"/>
              <a:t>, Ronan A</a:t>
            </a:r>
            <a:r>
              <a:rPr lang="en-US" baseline="30000" dirty="0"/>
              <a:t>7</a:t>
            </a:r>
          </a:p>
          <a:p>
            <a:r>
              <a:rPr lang="en-US" i="1" dirty="0"/>
              <a:t>1 International HIV/AIDS Alliance; 2 Department of Social Policy and Intervention, Oxford University; 3 School of Nursing and Public Health, University of </a:t>
            </a:r>
            <a:r>
              <a:rPr lang="en-US" i="1" dirty="0" smtClean="0"/>
              <a:t>KwaZulu-Natal; 4 </a:t>
            </a:r>
            <a:r>
              <a:rPr lang="en-US" i="1" dirty="0"/>
              <a:t>Department of Psychiatry and Mental Health, University of Cape Town; 5</a:t>
            </a:r>
            <a:r>
              <a:rPr lang="en-GB" i="1" dirty="0"/>
              <a:t> AIDS and Society Research Unit, University of Cape Town; 6 Department of Sociology, University of Cape Town; 7</a:t>
            </a:r>
            <a:r>
              <a:rPr lang="en-US" i="1" dirty="0"/>
              <a:t> Pediatric Adolescent Treatment for Africa</a:t>
            </a:r>
            <a:endParaRPr lang="en-GB" dirty="0"/>
          </a:p>
          <a:p>
            <a:pPr defTabSz="55624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47" t="16808" r="12412" b="18367"/>
          <a:stretch/>
        </p:blipFill>
        <p:spPr>
          <a:xfrm rot="1293842">
            <a:off x="4846750" y="161432"/>
            <a:ext cx="2460401" cy="164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2658" y="115410"/>
            <a:ext cx="1842592" cy="19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01" y="271673"/>
            <a:ext cx="2890197" cy="16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4" y="3031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INTERNALIZED HIV STIGMA: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URGENT NEED FOR EVIDENCE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1473"/>
            <a:ext cx="4771655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3200" dirty="0">
                <a:latin typeface="Calibri"/>
                <a:cs typeface="Calibri"/>
              </a:rPr>
              <a:t>Internalised stigma:</a:t>
            </a:r>
          </a:p>
          <a:p>
            <a:pPr marL="857250" lvl="1" indent="-457200"/>
            <a:r>
              <a:rPr lang="en-GB" sz="3200" dirty="0">
                <a:latin typeface="Calibri"/>
                <a:cs typeface="Calibri"/>
              </a:rPr>
              <a:t>Hampers treatment</a:t>
            </a:r>
          </a:p>
          <a:p>
            <a:pPr marL="857250" lvl="1" indent="-457200"/>
            <a:r>
              <a:rPr lang="en-GB" sz="3200" dirty="0">
                <a:latin typeface="Calibri"/>
                <a:cs typeface="Calibri"/>
              </a:rPr>
              <a:t>Reduces quality of life</a:t>
            </a:r>
          </a:p>
          <a:p>
            <a:pPr marL="400050" lvl="1" indent="0">
              <a:buNone/>
            </a:pPr>
            <a:endParaRPr lang="en-GB" sz="3200" dirty="0">
              <a:latin typeface="Calibri"/>
              <a:cs typeface="Calibri"/>
            </a:endParaRPr>
          </a:p>
          <a:p>
            <a:pPr marL="400050" lvl="1" indent="0">
              <a:buNone/>
            </a:pPr>
            <a:r>
              <a:rPr lang="en-GB" sz="3200" dirty="0">
                <a:solidFill>
                  <a:srgbClr val="FF0000"/>
                </a:solidFill>
                <a:latin typeface="Calibri"/>
                <a:cs typeface="Calibri"/>
              </a:rPr>
              <a:t>No evidence on what works for children or adolescents!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16373003"/>
              </p:ext>
            </p:extLst>
          </p:nvPr>
        </p:nvGraphicFramePr>
        <p:xfrm>
          <a:off x="4968405" y="1867885"/>
          <a:ext cx="7042781" cy="452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9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0157" y="1102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METHODS: BRINGING IN THE EXPERTS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3999" y="4045442"/>
            <a:ext cx="7997326" cy="2624427"/>
          </a:xfrm>
        </p:spPr>
        <p:txBody>
          <a:bodyPr>
            <a:noAutofit/>
          </a:bodyPr>
          <a:lstStyle/>
          <a:p>
            <a:pPr indent="-285750">
              <a:spcBef>
                <a:spcPts val="0"/>
              </a:spcBef>
              <a:defRPr/>
            </a:pPr>
            <a:r>
              <a:rPr lang="en-US" sz="3000" dirty="0">
                <a:solidFill>
                  <a:srgbClr val="000000"/>
                </a:solidFill>
              </a:rPr>
              <a:t>An Eastern </a:t>
            </a:r>
            <a:r>
              <a:rPr lang="en-US" sz="3000" dirty="0">
                <a:solidFill>
                  <a:srgbClr val="000000"/>
                </a:solidFill>
              </a:rPr>
              <a:t>Cape health </a:t>
            </a:r>
            <a:r>
              <a:rPr lang="en-US" sz="3000" dirty="0">
                <a:solidFill>
                  <a:srgbClr val="000000"/>
                </a:solidFill>
              </a:rPr>
              <a:t>district, South Africa</a:t>
            </a:r>
            <a:endParaRPr lang="en-US" sz="3000" dirty="0">
              <a:solidFill>
                <a:srgbClr val="000000"/>
              </a:solidFill>
            </a:endParaRPr>
          </a:p>
          <a:p>
            <a:pPr indent="-285750">
              <a:spcBef>
                <a:spcPts val="0"/>
              </a:spcBef>
              <a:defRPr/>
            </a:pPr>
            <a:r>
              <a:rPr lang="en-US" sz="3000" dirty="0">
                <a:solidFill>
                  <a:srgbClr val="000000"/>
                </a:solidFill>
              </a:rPr>
              <a:t>Every adolescent ever </a:t>
            </a:r>
            <a:r>
              <a:rPr lang="en-US" sz="3000" dirty="0">
                <a:solidFill>
                  <a:srgbClr val="000000"/>
                </a:solidFill>
              </a:rPr>
              <a:t>initiated on ART </a:t>
            </a:r>
            <a:endParaRPr lang="en-US" sz="3000" dirty="0">
              <a:solidFill>
                <a:srgbClr val="000000"/>
              </a:solidFill>
            </a:endParaRPr>
          </a:p>
          <a:p>
            <a:pPr indent="-285750">
              <a:spcBef>
                <a:spcPts val="0"/>
              </a:spcBef>
              <a:defRPr/>
            </a:pPr>
            <a:r>
              <a:rPr lang="en-US" sz="3000" dirty="0">
                <a:solidFill>
                  <a:srgbClr val="000000"/>
                </a:solidFill>
              </a:rPr>
              <a:t>53 health </a:t>
            </a:r>
            <a:r>
              <a:rPr lang="en-US" sz="3000" dirty="0">
                <a:solidFill>
                  <a:srgbClr val="000000"/>
                </a:solidFill>
              </a:rPr>
              <a:t>facilities, all </a:t>
            </a:r>
            <a:r>
              <a:rPr lang="en-US" sz="3000" dirty="0">
                <a:solidFill>
                  <a:srgbClr val="000000"/>
                </a:solidFill>
              </a:rPr>
              <a:t>clinic files</a:t>
            </a:r>
          </a:p>
          <a:p>
            <a:pPr indent="-285750">
              <a:spcBef>
                <a:spcPts val="0"/>
              </a:spcBef>
              <a:defRPr/>
            </a:pPr>
            <a:r>
              <a:rPr lang="en-US" sz="3000" dirty="0">
                <a:solidFill>
                  <a:srgbClr val="000000"/>
                </a:solidFill>
              </a:rPr>
              <a:t>Community-tracing</a:t>
            </a:r>
          </a:p>
          <a:p>
            <a:pPr indent="-285750">
              <a:spcBef>
                <a:spcPts val="0"/>
              </a:spcBef>
              <a:defRPr/>
            </a:pPr>
            <a:r>
              <a:rPr lang="en-US" sz="3000" dirty="0" err="1">
                <a:solidFill>
                  <a:srgbClr val="000000"/>
                </a:solidFill>
              </a:rPr>
              <a:t>Standardised</a:t>
            </a:r>
            <a:r>
              <a:rPr lang="en-US" sz="3000" dirty="0">
                <a:solidFill>
                  <a:srgbClr val="000000"/>
                </a:solidFill>
              </a:rPr>
              <a:t> questionnaires</a:t>
            </a:r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8" name="Content Placeholder 3" descr="2014-11-30 11.44.04.jpg"/>
          <p:cNvPicPr>
            <a:picLocks noGrp="1"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336"/>
          <a:stretch/>
        </p:blipFill>
        <p:spPr>
          <a:xfrm>
            <a:off x="2056057" y="1323159"/>
            <a:ext cx="8183700" cy="247951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427">
            <a:off x="8583405" y="4345513"/>
            <a:ext cx="1875843" cy="2307937"/>
          </a:xfrm>
          <a:prstGeom prst="rect">
            <a:avLst/>
          </a:prstGeom>
          <a:ln w="3175" cmpd="sng"/>
          <a:extLst>
            <a:ext uri="{FAA26D3D-D897-4be2-8F04-BA451C77F1D7}">
              <ma14:placeholderFlag xmlns:ma14="http://schemas.microsoft.com/office/mac/drawingml/2011/main" xmlns="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93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DS IMPACT 2017 PPT (002) [Read-Only]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34419" r="25394" b="12769"/>
          <a:stretch/>
        </p:blipFill>
        <p:spPr>
          <a:xfrm>
            <a:off x="5710370" y="819172"/>
            <a:ext cx="6237496" cy="5023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82" y="2068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491706"/>
              </p:ext>
            </p:extLst>
          </p:nvPr>
        </p:nvGraphicFramePr>
        <p:xfrm>
          <a:off x="296382" y="2154263"/>
          <a:ext cx="5971806" cy="368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69789" y="1850379"/>
            <a:ext cx="2875702" cy="451339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57708"/>
              </p:ext>
            </p:extLst>
          </p:nvPr>
        </p:nvGraphicFramePr>
        <p:xfrm>
          <a:off x="1123950" y="0"/>
          <a:ext cx="99440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5544">
                  <a:extLst>
                    <a:ext uri="{9D8B030D-6E8A-4147-A177-3AD203B41FA5}">
                      <a16:colId xmlns:a16="http://schemas.microsoft.com/office/drawing/2014/main" val="369686842"/>
                    </a:ext>
                  </a:extLst>
                </a:gridCol>
                <a:gridCol w="1231781">
                  <a:extLst>
                    <a:ext uri="{9D8B030D-6E8A-4147-A177-3AD203B41FA5}">
                      <a16:colId xmlns:a16="http://schemas.microsoft.com/office/drawing/2014/main" val="3231659714"/>
                    </a:ext>
                  </a:extLst>
                </a:gridCol>
                <a:gridCol w="1027451">
                  <a:extLst>
                    <a:ext uri="{9D8B030D-6E8A-4147-A177-3AD203B41FA5}">
                      <a16:colId xmlns:a16="http://schemas.microsoft.com/office/drawing/2014/main" val="4244686609"/>
                    </a:ext>
                  </a:extLst>
                </a:gridCol>
                <a:gridCol w="1159323">
                  <a:extLst>
                    <a:ext uri="{9D8B030D-6E8A-4147-A177-3AD203B41FA5}">
                      <a16:colId xmlns:a16="http://schemas.microsoft.com/office/drawing/2014/main" val="1313995433"/>
                    </a:ext>
                  </a:extLst>
                </a:gridCol>
              </a:tblGrid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Socio-demographic co-factors</a:t>
                      </a:r>
                      <a:endParaRPr lang="en-GB" sz="3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479180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Younger age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1.40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1.00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1.97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753861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Female gender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1.05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.77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1.44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346122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HIV status aware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1.11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.77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1.60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542137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u="sng" dirty="0" smtClean="0">
                          <a:effectLst/>
                        </a:rPr>
                        <a:t>Community protection</a:t>
                      </a:r>
                      <a:endParaRPr lang="en-GB" sz="3000" u="sng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GB" sz="3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GB" sz="3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GB" sz="3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208172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No enacted stigma in the past 12 months</a:t>
                      </a:r>
                      <a:endParaRPr lang="en-GB" sz="30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.38***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.22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.63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100030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No community stigma</a:t>
                      </a:r>
                      <a:endParaRPr lang="en-GB" sz="3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.40***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.29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.64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582596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u="sng" dirty="0" smtClean="0">
                          <a:effectLst/>
                        </a:rPr>
                        <a:t>Clinic protection</a:t>
                      </a:r>
                      <a:endParaRPr lang="en-GB" sz="3000" u="sng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255625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Confidential clinic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.82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.58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1.17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036081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HIV support group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.96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.62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1.49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6569018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Reliable ART stock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.40**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.23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.72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775071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Kind healthcare providers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.58**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.41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.93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715691"/>
                  </a:ext>
                </a:extLst>
              </a:tr>
              <a:tr h="43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Flexible clinic appointments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.78*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.50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.93</a:t>
                      </a:r>
                      <a:endParaRPr lang="en-GB" sz="3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774684"/>
                  </a:ext>
                </a:extLst>
              </a:tr>
              <a:tr h="43668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*** indicates p&lt;.001; ** indicates p&lt;.005; * indicates p&lt;.05</a:t>
                      </a:r>
                      <a:endParaRPr lang="en-GB" sz="3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30419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60912811"/>
              </p:ext>
            </p:extLst>
          </p:nvPr>
        </p:nvGraphicFramePr>
        <p:xfrm>
          <a:off x="879677" y="86735"/>
          <a:ext cx="10474123" cy="668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784962" y="560804"/>
            <a:ext cx="71836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968642" y="572127"/>
            <a:ext cx="707" cy="36193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982535" y="2448729"/>
            <a:ext cx="1785257" cy="8708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85% reduction in self-stigma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01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Inbox - mpantelic@aidsalliance.org - Outlook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36977" r="8631" b="3692"/>
          <a:stretch/>
        </p:blipFill>
        <p:spPr>
          <a:xfrm>
            <a:off x="1762125" y="-76200"/>
            <a:ext cx="8743950" cy="69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279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Gill Sans MT</vt:lpstr>
      <vt:lpstr>MS Mincho</vt:lpstr>
      <vt:lpstr>Times New Roman</vt:lpstr>
      <vt:lpstr>Office Theme</vt:lpstr>
      <vt:lpstr>Socio-structural protection from self-stigma among South African adolescents living with HIV: The potential of clinic-community collaborations for stigma reduction</vt:lpstr>
      <vt:lpstr>INTERNALIZED HIV STIGMA:  URGENT NEED FOR EVIDENCE</vt:lpstr>
      <vt:lpstr>METHODS: BRINGING IN THE EXPERTS</vt:lpstr>
      <vt:lpstr>RESULTS</vt:lpstr>
      <vt:lpstr>PowerPoint Presentation</vt:lpstr>
      <vt:lpstr>PowerPoint Presentation</vt:lpstr>
    </vt:vector>
  </TitlesOfParts>
  <Company>International HIV\AIDS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Pantelic</dc:creator>
  <cp:lastModifiedBy>Marija Pantelic</cp:lastModifiedBy>
  <cp:revision>3</cp:revision>
  <dcterms:created xsi:type="dcterms:W3CDTF">2018-07-26T07:40:03Z</dcterms:created>
  <dcterms:modified xsi:type="dcterms:W3CDTF">2018-07-26T07:53:58Z</dcterms:modified>
</cp:coreProperties>
</file>